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71" r:id="rId4"/>
    <p:sldId id="257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94"/>
    <a:srgbClr val="ADDE76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6" autoAdjust="0"/>
  </p:normalViewPr>
  <p:slideViewPr>
    <p:cSldViewPr>
      <p:cViewPr>
        <p:scale>
          <a:sx n="70" d="100"/>
          <a:sy n="70" d="100"/>
        </p:scale>
        <p:origin x="-738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B748-D00D-4ED6-877A-F10302892B41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ACE5F-6BA5-46B9-AA08-F9BE68EF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0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8BAD6-EEA2-42F1-B8E2-E219F893443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1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8BAD6-EEA2-42F1-B8E2-E219F89344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5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8BAD6-EEA2-42F1-B8E2-E219F89344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0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8BAD6-EEA2-42F1-B8E2-E219F89344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0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0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The AMPERE Consortium,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9622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4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The AMPERE Consortium,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9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7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1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3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1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4000" y="6019200"/>
            <a:ext cx="576639" cy="71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PROJECTS\MEDPRO\Presentations Logos\MEDPRO, EC, FP7 LOGOS\EC-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000" y="6166800"/>
            <a:ext cx="757622" cy="5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Implication of near-term policies for long-term stabilization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717032"/>
            <a:ext cx="7200800" cy="192176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role of path dependency in energy systems for mitigation pathways</a:t>
            </a:r>
          </a:p>
          <a:p>
            <a:endParaRPr lang="de-DE" sz="2400" dirty="0"/>
          </a:p>
          <a:p>
            <a:r>
              <a:rPr lang="de-DE" sz="2000" dirty="0" smtClean="0"/>
              <a:t>Keywan Riahi and Nils Johnson (IIASA), Christoph Bertram (PIK), Meriem Hamdi-Cherif and Aurélie Méjean (SMASH-CIRED), </a:t>
            </a:r>
            <a:br>
              <a:rPr lang="de-DE" sz="2000" dirty="0" smtClean="0"/>
            </a:br>
            <a:r>
              <a:rPr lang="de-DE" sz="2000" dirty="0" smtClean="0"/>
              <a:t>The AMPERE Consortium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609329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AMPERE project in funded by the European Union’s Seventh Framework Programme FP7/2010 under grant agreement </a:t>
            </a:r>
            <a:r>
              <a:rPr lang="en-GB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GB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° 265139 (AMPERE)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4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Pledges to 2030</a:t>
            </a:r>
            <a:br>
              <a:rPr lang="en-US" dirty="0" smtClean="0"/>
            </a:br>
            <a:r>
              <a:rPr lang="en-US" sz="3200" dirty="0" smtClean="0"/>
              <a:t>(Bertram et al)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556792"/>
            <a:ext cx="4164816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Double-challenge:</a:t>
            </a:r>
          </a:p>
          <a:p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Acceleration of the low-carbon transformation</a:t>
            </a:r>
          </a:p>
          <a:p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Dealing with consequences of fossil-fuel “lock-in” </a:t>
            </a:r>
            <a:b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stranded assets in the order of 100s of GW coal power plants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344" y="1628800"/>
            <a:ext cx="4620160" cy="46253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72805" y="1628800"/>
            <a:ext cx="357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Stranded assets (coal power plants)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34832" y="6167045"/>
            <a:ext cx="37296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*Current global electricity generation in 2010 = 2.5 </a:t>
            </a:r>
            <a:r>
              <a:rPr lang="en-US" dirty="0" err="1" smtClean="0"/>
              <a:t>TWyr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48408" y="6381328"/>
            <a:ext cx="2895600" cy="365125"/>
          </a:xfrm>
        </p:spPr>
        <p:txBody>
          <a:bodyPr/>
          <a:lstStyle/>
          <a:p>
            <a:r>
              <a:rPr lang="en-US" dirty="0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568"/>
          <a:stretch/>
        </p:blipFill>
        <p:spPr>
          <a:xfrm>
            <a:off x="1331640" y="1052736"/>
            <a:ext cx="6480720" cy="53212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2267743" y="4775527"/>
            <a:ext cx="5400601" cy="524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2111610" y="498253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China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421676" y="5167736"/>
            <a:ext cx="1112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South Asia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764522" y="5306137"/>
            <a:ext cx="1407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USA + Canada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607488" y="497809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Africa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036945" y="503260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Europe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5084" y="4998565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MENA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4219560"/>
            <a:ext cx="1851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Rest of the world</a:t>
            </a:r>
            <a:endParaRPr lang="en-US" sz="16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1560" y="134536"/>
            <a:ext cx="7997825" cy="1296144"/>
          </a:xfrm>
        </p:spPr>
        <p:txBody>
          <a:bodyPr/>
          <a:lstStyle/>
          <a:p>
            <a:r>
              <a:rPr lang="en-US" sz="3200" dirty="0" smtClean="0"/>
              <a:t>Stranded investments by Region</a:t>
            </a:r>
            <a:br>
              <a:rPr lang="en-US" sz="3200" dirty="0" smtClean="0"/>
            </a:br>
            <a:r>
              <a:rPr lang="en-US" sz="2000" dirty="0" smtClean="0"/>
              <a:t>(Johnson et al)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38504" y="5343019"/>
            <a:ext cx="1673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MESSAGE model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31641" y="6093296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Current global energy-related investments are in the order of 1000 billion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4837" r="3622" b="9881"/>
          <a:stretch/>
        </p:blipFill>
        <p:spPr bwMode="auto">
          <a:xfrm>
            <a:off x="179512" y="1056105"/>
            <a:ext cx="8928992" cy="566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GB" sz="3200" dirty="0" smtClean="0"/>
              <a:t>The value of technology</a:t>
            </a:r>
            <a:br>
              <a:rPr lang="en-GB" sz="3200" dirty="0" smtClean="0"/>
            </a:br>
            <a:r>
              <a:rPr lang="en-GB" sz="2800" dirty="0" smtClean="0"/>
              <a:t>Mitigation costs of </a:t>
            </a:r>
            <a:r>
              <a:rPr lang="en-GB" sz="2800" dirty="0" smtClean="0">
                <a:solidFill>
                  <a:srgbClr val="FF0000"/>
                </a:solidFill>
              </a:rPr>
              <a:t>immediate action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293117"/>
          </a:xfrm>
        </p:spPr>
        <p:txBody>
          <a:bodyPr/>
          <a:lstStyle/>
          <a:p>
            <a:r>
              <a:rPr lang="en-US" dirty="0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15874" r="3120" b="10197"/>
          <a:stretch/>
        </p:blipFill>
        <p:spPr bwMode="auto">
          <a:xfrm>
            <a:off x="107504" y="1146771"/>
            <a:ext cx="9023594" cy="555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 rot="20225819">
            <a:off x="608710" y="2728436"/>
            <a:ext cx="1728192" cy="255577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Efficiency!!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Low risk &amp; low cost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GB" sz="3200" dirty="0" smtClean="0"/>
              <a:t>The value of technology</a:t>
            </a:r>
            <a:br>
              <a:rPr lang="en-GB" sz="3200" dirty="0" smtClean="0"/>
            </a:br>
            <a:r>
              <a:rPr lang="en-GB" sz="2800" dirty="0" smtClean="0"/>
              <a:t>Mitigation costs of </a:t>
            </a:r>
            <a:r>
              <a:rPr lang="en-GB" sz="2800" dirty="0" smtClean="0">
                <a:solidFill>
                  <a:srgbClr val="FF0000"/>
                </a:solidFill>
              </a:rPr>
              <a:t>delayed action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US" dirty="0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5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</p:spPr>
        <p:txBody>
          <a:bodyPr>
            <a:no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nergy </a:t>
            </a:r>
            <a:r>
              <a:rPr lang="en-US" sz="2800" dirty="0"/>
              <a:t>e</a:t>
            </a:r>
            <a:r>
              <a:rPr lang="en-US" sz="2800" dirty="0" smtClean="0"/>
              <a:t>fficiency </a:t>
            </a:r>
            <a:r>
              <a:rPr lang="en-US" sz="2800" dirty="0"/>
              <a:t>policies </a:t>
            </a:r>
            <a:r>
              <a:rPr lang="en-US" sz="2800" dirty="0" smtClean="0"/>
              <a:t>reduce </a:t>
            </a:r>
            <a:r>
              <a:rPr lang="en-US" sz="2800" dirty="0" smtClean="0"/>
              <a:t>mitigation costs</a:t>
            </a:r>
            <a:endParaRPr lang="en-US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23528" y="5013176"/>
            <a:ext cx="8496944" cy="1224136"/>
          </a:xfrm>
        </p:spPr>
        <p:txBody>
          <a:bodyPr>
            <a:noAutofit/>
          </a:bodyPr>
          <a:lstStyle/>
          <a:p>
            <a:pPr marL="184150" indent="-176213">
              <a:spcAft>
                <a:spcPts val="600"/>
              </a:spcAft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 efficiency policies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Symbol"/>
              </a:rPr>
              <a:t>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Symbol"/>
              </a:rPr>
              <a:t>L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ower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</a:t>
            </a:r>
            <a:r>
              <a:rPr lang="en-GB" sz="16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price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production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costs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Symbol"/>
              </a:rPr>
              <a:t>  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Lower mitigation costs</a:t>
            </a:r>
          </a:p>
          <a:p>
            <a:pPr marL="184150" indent="-176213">
              <a:spcAft>
                <a:spcPts val="600"/>
              </a:spcAft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Immediate climate action reduces the cost uncertainty related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the choice of the discount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rate</a:t>
            </a:r>
          </a:p>
          <a:p>
            <a:pPr marL="184150" indent="-176213"/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Short-term costs of immediate action are high but can be reduced by energy efficiency policies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49" name="Groupe 1048"/>
          <p:cNvGrpSpPr/>
          <p:nvPr/>
        </p:nvGrpSpPr>
        <p:grpSpPr>
          <a:xfrm>
            <a:off x="179512" y="692696"/>
            <a:ext cx="8712968" cy="4320480"/>
            <a:chOff x="179512" y="764704"/>
            <a:chExt cx="8712968" cy="432048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764704"/>
              <a:ext cx="5978091" cy="432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Ellipse 4"/>
            <p:cNvSpPr/>
            <p:nvPr/>
          </p:nvSpPr>
          <p:spPr>
            <a:xfrm>
              <a:off x="827584" y="1198363"/>
              <a:ext cx="936104" cy="718469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4283968" y="2564904"/>
              <a:ext cx="936104" cy="718469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512292" y="980728"/>
              <a:ext cx="1475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rgbClr val="007194"/>
                  </a:solidFill>
                </a:rPr>
                <a:t>High long-term cost </a:t>
              </a:r>
            </a:p>
            <a:p>
              <a:pPr algn="r"/>
              <a:r>
                <a:rPr lang="en-US" sz="1200" b="1" dirty="0" smtClean="0">
                  <a:solidFill>
                    <a:srgbClr val="007194"/>
                  </a:solidFill>
                </a:rPr>
                <a:t>of delayed action</a:t>
              </a:r>
              <a:endParaRPr lang="en-US" sz="1200" b="1" dirty="0">
                <a:solidFill>
                  <a:srgbClr val="007194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744069" y="2106041"/>
              <a:ext cx="1531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rgbClr val="007194"/>
                  </a:solidFill>
                </a:rPr>
                <a:t>High short-term cost </a:t>
              </a:r>
            </a:p>
            <a:p>
              <a:pPr algn="r"/>
              <a:r>
                <a:rPr lang="en-US" sz="1200" b="1" dirty="0" smtClean="0">
                  <a:solidFill>
                    <a:srgbClr val="007194"/>
                  </a:solidFill>
                </a:rPr>
                <a:t>of immediate action</a:t>
              </a:r>
              <a:endParaRPr lang="en-US" sz="1200" b="1" dirty="0">
                <a:solidFill>
                  <a:srgbClr val="007194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372200" y="1027762"/>
              <a:ext cx="2376264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600" b="1" dirty="0">
                  <a:solidFill>
                    <a:srgbClr val="007194"/>
                  </a:solidFill>
                </a:rPr>
                <a:t>LEGEND</a:t>
              </a:r>
            </a:p>
            <a:p>
              <a:endParaRPr lang="en-US" sz="1200" b="1" dirty="0" smtClean="0"/>
            </a:p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Low vs. high  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energy efficiency level in industrialized regions</a:t>
              </a:r>
            </a:p>
            <a:p>
              <a:endPara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Slow vs. fast  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catching-up speed of other regions</a:t>
              </a:r>
            </a:p>
            <a:p>
              <a:endPara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Delayed vs. immediate 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timing of climate mitigation action</a:t>
              </a:r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6300192" y="1081311"/>
              <a:ext cx="0" cy="3571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51520" y="764704"/>
              <a:ext cx="8640960" cy="424847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34" name="Picture 10" descr="C:\Users\Admin\Desktop\Capture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055" y="3384142"/>
              <a:ext cx="3204425" cy="1629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5250159" y="1081311"/>
              <a:ext cx="906017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050" b="1" dirty="0" smtClean="0">
                  <a:solidFill>
                    <a:srgbClr val="000066"/>
                  </a:solidFill>
                </a:rPr>
                <a:t>COST RANGE</a:t>
              </a:r>
              <a:endParaRPr lang="fr-FR" sz="1050" b="1" dirty="0">
                <a:solidFill>
                  <a:srgbClr val="000066"/>
                </a:solidFill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>
              <a:off x="5364088" y="1447151"/>
              <a:ext cx="0" cy="2341889"/>
            </a:xfrm>
            <a:prstGeom prst="straightConnector1">
              <a:avLst/>
            </a:prstGeom>
            <a:ln w="19050">
              <a:solidFill>
                <a:srgbClr val="00006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Connecteur droit avec flèche 1040"/>
            <p:cNvCxnSpPr/>
            <p:nvPr/>
          </p:nvCxnSpPr>
          <p:spPr>
            <a:xfrm>
              <a:off x="5508104" y="2204864"/>
              <a:ext cx="0" cy="1322959"/>
            </a:xfrm>
            <a:prstGeom prst="straightConnector1">
              <a:avLst/>
            </a:prstGeom>
            <a:ln w="19050">
              <a:solidFill>
                <a:srgbClr val="000066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2" name="ZoneTexte 1041"/>
            <p:cNvSpPr txBox="1"/>
            <p:nvPr/>
          </p:nvSpPr>
          <p:spPr>
            <a:xfrm>
              <a:off x="5364088" y="1628800"/>
              <a:ext cx="6479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000066"/>
                  </a:solidFill>
                </a:rPr>
                <a:t>d</a:t>
              </a:r>
              <a:r>
                <a:rPr lang="en-US" sz="1100" b="1" dirty="0" smtClean="0">
                  <a:solidFill>
                    <a:srgbClr val="000066"/>
                  </a:solidFill>
                </a:rPr>
                <a:t>elayed</a:t>
              </a:r>
            </a:p>
            <a:p>
              <a:r>
                <a:rPr lang="en-US" sz="1100" b="1" dirty="0" smtClean="0">
                  <a:solidFill>
                    <a:srgbClr val="000066"/>
                  </a:solidFill>
                </a:rPr>
                <a:t>action</a:t>
              </a:r>
              <a:endParaRPr lang="en-US" sz="1100" b="1" dirty="0">
                <a:solidFill>
                  <a:srgbClr val="000066"/>
                </a:solidFill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5508104" y="2670919"/>
              <a:ext cx="8210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000066"/>
                  </a:solidFill>
                </a:rPr>
                <a:t>i</a:t>
              </a:r>
              <a:r>
                <a:rPr lang="en-US" sz="1100" b="1" dirty="0" smtClean="0">
                  <a:solidFill>
                    <a:srgbClr val="000066"/>
                  </a:solidFill>
                </a:rPr>
                <a:t>mmediate</a:t>
              </a:r>
            </a:p>
            <a:p>
              <a:r>
                <a:rPr lang="en-US" sz="1100" b="1" dirty="0" smtClean="0">
                  <a:solidFill>
                    <a:srgbClr val="000066"/>
                  </a:solidFill>
                </a:rPr>
                <a:t>action</a:t>
              </a:r>
              <a:endParaRPr lang="en-US" sz="1100" b="1" dirty="0">
                <a:solidFill>
                  <a:srgbClr val="000066"/>
                </a:solidFill>
              </a:endParaRPr>
            </a:p>
          </p:txBody>
        </p:sp>
        <p:sp>
          <p:nvSpPr>
            <p:cNvPr id="1045" name="Rectangle 1044"/>
            <p:cNvSpPr/>
            <p:nvPr/>
          </p:nvSpPr>
          <p:spPr>
            <a:xfrm>
              <a:off x="971600" y="3933056"/>
              <a:ext cx="4176464" cy="288032"/>
            </a:xfrm>
            <a:prstGeom prst="rect">
              <a:avLst/>
            </a:prstGeom>
            <a:solidFill>
              <a:srgbClr val="FFC000">
                <a:alpha val="65882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/>
                <a:t>Long term	           </a:t>
              </a:r>
              <a:r>
                <a:rPr lang="en-US" sz="1400" b="1" dirty="0" smtClean="0"/>
                <a:t>  Medium </a:t>
              </a:r>
              <a:r>
                <a:rPr lang="en-US" sz="1400" b="1" dirty="0"/>
                <a:t>term	    </a:t>
              </a:r>
              <a:r>
                <a:rPr lang="en-US" sz="1400" b="1" dirty="0" smtClean="0"/>
                <a:t>       Short term</a:t>
              </a:r>
              <a:endParaRPr lang="en-US" sz="1400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31940" y="639120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(Bibas et al.)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0333"/>
            <a:ext cx="7997825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Special Issue papers on delays to 2030:</a:t>
            </a:r>
            <a:br>
              <a:rPr lang="en-US" sz="3600" dirty="0" smtClean="0"/>
            </a:br>
            <a:r>
              <a:rPr lang="en-US" sz="2000" dirty="0" smtClean="0"/>
              <a:t>(</a:t>
            </a:r>
            <a:r>
              <a:rPr lang="en-US" sz="2000" i="1" dirty="0" smtClean="0"/>
              <a:t>Technological Forecasting and Social Change</a:t>
            </a:r>
            <a:r>
              <a:rPr lang="en-US" sz="2000" dirty="0" smtClean="0"/>
              <a:t>, 2014)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3"/>
            <a:ext cx="7997825" cy="4875584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Riahi et al.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Locked into Copenhagen pledges — Implications of short-term emission targets for the cost and feasibility of long-term climate goals</a:t>
            </a:r>
          </a:p>
          <a:p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Bertram et al.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Carbon lock-in through capital stock inertia associated with weak near-term climate policies</a:t>
            </a:r>
          </a:p>
          <a:p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Eom et al.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impact of near-term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limate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olicy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hoices on technology and emission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ransition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athways</a:t>
            </a:r>
          </a:p>
          <a:p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Iyer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Diffusion of low-carbon technologies and the feasibility of long-term climate targets</a:t>
            </a:r>
          </a:p>
          <a:p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Bibas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 efficiency policies and the timing of action: an assessment of  climate mitigation costs </a:t>
            </a:r>
          </a:p>
          <a:p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Criqui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Mitigation strategies and energy technology learning: assessment with the POLES model</a:t>
            </a:r>
          </a:p>
          <a:p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Johnson et al.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Stranded on a low-carbon planet: implications of climate policy for the phase-out of coal-based power plants</a:t>
            </a:r>
          </a:p>
          <a:p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Sano et al.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Assessments of GHG emission reduction scenarios of different levels and different short-term pledges through macro- and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sectoral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decomposition analyses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78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AMPERE Scenarios Database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/>
              <a:t>https://secure.iiasa.ac.at/web-apps/ene/AMPEREDB/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142"/>
          <a:stretch>
            <a:fillRect/>
          </a:stretch>
        </p:blipFill>
        <p:spPr bwMode="auto">
          <a:xfrm>
            <a:off x="251520" y="1466891"/>
            <a:ext cx="8712968" cy="527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6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395288" y="2636838"/>
            <a:ext cx="8424862" cy="2160314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de-DE" sz="4000" b="1" dirty="0" smtClean="0">
                <a:solidFill>
                  <a:srgbClr val="007194"/>
                </a:solidFill>
              </a:rPr>
              <a:t>Thank You</a:t>
            </a:r>
          </a:p>
          <a:p>
            <a:pPr marL="0" indent="0" algn="ctr">
              <a:buFontTx/>
              <a:buNone/>
            </a:pPr>
            <a:endParaRPr lang="de-DE" sz="4000" b="1" dirty="0">
              <a:solidFill>
                <a:srgbClr val="007194"/>
              </a:solidFill>
            </a:endParaRPr>
          </a:p>
          <a:p>
            <a:pPr marL="0" indent="0" algn="ctr">
              <a:buFontTx/>
              <a:buNone/>
            </a:pPr>
            <a:r>
              <a:rPr lang="de-DE" sz="2400" b="1" dirty="0" smtClean="0">
                <a:solidFill>
                  <a:srgbClr val="007194"/>
                </a:solidFill>
              </a:rPr>
              <a:t>More information on AMPERE:  </a:t>
            </a:r>
            <a:r>
              <a:rPr lang="de-DE" sz="2400" b="1" u="sng" dirty="0" smtClean="0">
                <a:solidFill>
                  <a:srgbClr val="007194"/>
                </a:solidFill>
              </a:rPr>
              <a:t>ampere-project.eu</a:t>
            </a:r>
            <a:endParaRPr lang="en-US" sz="2400" b="1" u="sng" dirty="0" smtClean="0">
              <a:solidFill>
                <a:srgbClr val="007194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Acknowledgement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AMPERE project in funded by the European Union’s Seventh Framework Programme FP7/2010 under grant agreement </a:t>
            </a:r>
            <a:r>
              <a:rPr lang="en-GB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GB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° 265139 (AMPERE</a:t>
            </a:r>
            <a:r>
              <a:rPr lang="en-GB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information presented here reflects only the authors’ views. The European Union is not liable for any use that may be made of the information contained herein. </a:t>
            </a:r>
            <a:endParaRPr lang="en-GB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0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07085"/>
            <a:ext cx="7772400" cy="1362075"/>
          </a:xfrm>
        </p:spPr>
        <p:txBody>
          <a:bodyPr/>
          <a:lstStyle/>
          <a:p>
            <a:r>
              <a:rPr lang="de-DE" dirty="0" smtClean="0"/>
              <a:t>Key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4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Emissions Budget to Limit Global Warming to 2°C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Reaching 2°C requires adherence to a tight global emissions budget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Cumulative CO</a:t>
            </a:r>
            <a:r>
              <a:rPr 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emissions need to stay within about 1000 GtCO</a:t>
            </a:r>
            <a:r>
              <a:rPr 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Requires fundamental and rapid transformations</a:t>
            </a:r>
          </a:p>
          <a:p>
            <a:pPr marL="0" indent="0">
              <a:buNone/>
            </a:pPr>
            <a:r>
              <a:rPr lang="en-US" b="1" dirty="0" smtClean="0"/>
              <a:t>Current global policies are insufficient to reach the 2°C objective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 warming is projected to reach 3.2-3.8°C this century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5"/>
          <a:stretch/>
        </p:blipFill>
        <p:spPr bwMode="auto">
          <a:xfrm>
            <a:off x="4208502" y="2132856"/>
            <a:ext cx="49425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1700808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 GHG emissions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2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Near-term Policies to Limit Global Warming to 2°C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200" b="1" dirty="0" smtClean="0"/>
              <a:t>Near-term climate action by 2030 will be critical</a:t>
            </a:r>
          </a:p>
          <a:p>
            <a:pPr marR="19906">
              <a:lnSpc>
                <a:spcPct val="800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Continuation along current pledges exhausts ~70% of the emissions budget by 2030</a:t>
            </a:r>
          </a:p>
          <a:p>
            <a:pPr marR="19906">
              <a:lnSpc>
                <a:spcPct val="800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lack of near-term mitigation needs to be compensated by massive emissions reductions later in time</a:t>
            </a:r>
          </a:p>
          <a:p>
            <a:pPr marR="19906">
              <a:lnSpc>
                <a:spcPct val="800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Delays exuberate technical, economic, social and political challenges</a:t>
            </a:r>
          </a:p>
          <a:p>
            <a:pPr marL="0" marR="19906" indent="0">
              <a:lnSpc>
                <a:spcPct val="80000"/>
              </a:lnSpc>
              <a:buNone/>
            </a:pPr>
            <a:r>
              <a:rPr lang="en-US" sz="2200" b="1" dirty="0" smtClean="0"/>
              <a:t>The findings suggest global GHG emissions targets of less than 50 GtCO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by 2030</a:t>
            </a:r>
            <a:endParaRPr lang="en-US" sz="22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208400" y="2367633"/>
            <a:ext cx="4965510" cy="286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4484" y="1556792"/>
            <a:ext cx="401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Implications of delayed action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reaching 2°C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1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07085"/>
            <a:ext cx="7772400" cy="1362075"/>
          </a:xfrm>
        </p:spPr>
        <p:txBody>
          <a:bodyPr/>
          <a:lstStyle/>
          <a:p>
            <a:r>
              <a:rPr lang="de-DE" dirty="0" smtClean="0"/>
              <a:t>Detailed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2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23430" r="50000" b="19928"/>
          <a:stretch/>
        </p:blipFill>
        <p:spPr bwMode="auto">
          <a:xfrm>
            <a:off x="5652120" y="407081"/>
            <a:ext cx="3202536" cy="304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4" t="19688" b="19928"/>
          <a:stretch/>
        </p:blipFill>
        <p:spPr bwMode="auto">
          <a:xfrm>
            <a:off x="5580112" y="3634316"/>
            <a:ext cx="3564885" cy="32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4786" y="57725"/>
            <a:ext cx="213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Emission Reductions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338872"/>
            <a:ext cx="328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Upscaling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Low-Carbon Energy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654402" y="3708204"/>
            <a:ext cx="285750" cy="1970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385958" y="1104901"/>
            <a:ext cx="5266162" cy="4916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Massive acceleration of the transformation post 2030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 emissions reductions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Low-carbon energy technology diffusion</a:t>
            </a:r>
          </a:p>
          <a:p>
            <a:pPr marR="19906"/>
            <a:r>
              <a:rPr lang="en-US" b="1" dirty="0" smtClean="0"/>
              <a:t>Stranded assets (coal power plants)</a:t>
            </a:r>
          </a:p>
          <a:p>
            <a:pPr marR="19906"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lock-in of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fossil-intensive infrastructure</a:t>
            </a:r>
          </a:p>
          <a:p>
            <a:pPr marR="19906"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Premature shutdown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this infrastructure post 2030 needed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R="19906"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Construction of new coal power plants should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avoided</a:t>
            </a:r>
          </a:p>
          <a:p>
            <a:r>
              <a:rPr lang="en-US" b="1" dirty="0" smtClean="0"/>
              <a:t>Higher </a:t>
            </a:r>
            <a:r>
              <a:rPr lang="en-US" b="1" dirty="0"/>
              <a:t>mitigation costs</a:t>
            </a:r>
          </a:p>
          <a:p>
            <a:pPr marR="19906"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Overall mitigation costs increase by 10-40%</a:t>
            </a:r>
          </a:p>
          <a:p>
            <a:pPr marR="19906"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Transitional costs increase by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25-60%</a:t>
            </a:r>
            <a:endParaRPr lang="en-US" b="1" dirty="0" smtClean="0">
              <a:solidFill>
                <a:schemeClr val="tx2"/>
              </a:solidFill>
            </a:endParaRPr>
          </a:p>
          <a:p>
            <a:pPr marR="19906"/>
            <a:r>
              <a:rPr lang="en-US" b="1" dirty="0" smtClean="0"/>
              <a:t>Increased risk that the 2°C target becomes infeasible</a:t>
            </a:r>
          </a:p>
          <a:p>
            <a:pPr marR="19906" lvl="1">
              <a:lnSpc>
                <a:spcPct val="100000"/>
              </a:lnSpc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Many AMPERE models 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could not reach the target under delayed action 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assumptions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5133975" cy="6340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Consequences of delayed action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23104" r="11790" b="7158"/>
          <a:stretch/>
        </p:blipFill>
        <p:spPr bwMode="auto">
          <a:xfrm>
            <a:off x="251519" y="862537"/>
            <a:ext cx="8572991" cy="587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4591141" y="1249060"/>
            <a:ext cx="0" cy="4715163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10800000">
            <a:off x="1331640" y="5298544"/>
            <a:ext cx="2160240" cy="4347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4726885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&gt;4% Europe during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WWI &amp; WWII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1881" y="1249060"/>
            <a:ext cx="573344" cy="4715163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2800" y="2996952"/>
            <a:ext cx="331372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Collapse of the Soviet Union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2-4 % per year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85564" y="1249061"/>
            <a:ext cx="279661" cy="4705624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4500" y="3645024"/>
            <a:ext cx="33906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Sweden and France after the 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oil crisis: 2-3 % per year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sz="4000" kern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reduction rate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31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16375" r="17955" b="20641"/>
          <a:stretch/>
        </p:blipFill>
        <p:spPr bwMode="auto">
          <a:xfrm>
            <a:off x="1296000" y="1079653"/>
            <a:ext cx="6914551" cy="538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t="16375" r="18904" b="20641"/>
          <a:stretch/>
        </p:blipFill>
        <p:spPr bwMode="auto">
          <a:xfrm>
            <a:off x="1296000" y="1079653"/>
            <a:ext cx="6809775" cy="538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16375" r="18902" b="20641"/>
          <a:stretch/>
        </p:blipFill>
        <p:spPr bwMode="auto">
          <a:xfrm>
            <a:off x="1296000" y="1080000"/>
            <a:ext cx="6809775" cy="538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16375" r="17957" b="20641"/>
          <a:stretch/>
        </p:blipFill>
        <p:spPr bwMode="auto">
          <a:xfrm>
            <a:off x="1296001" y="1080000"/>
            <a:ext cx="6914550" cy="538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95536" y="0"/>
            <a:ext cx="7997825" cy="1143000"/>
          </a:xfrm>
        </p:spPr>
        <p:txBody>
          <a:bodyPr/>
          <a:lstStyle/>
          <a:p>
            <a: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Contribution of Low-Carbon Energy</a:t>
            </a:r>
            <a:b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(Renewables, nuclear &amp; fossil fuels with CCS)</a:t>
            </a:r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7596336" y="3300819"/>
            <a:ext cx="60785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2050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96336" y="2075269"/>
            <a:ext cx="60785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2100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09036" y="4643844"/>
            <a:ext cx="60785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2030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On-screen Show (4:3)</PresentationFormat>
  <Paragraphs>124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Implication of near-term policies for long-term stabilization</vt:lpstr>
      <vt:lpstr>Acknowledgement</vt:lpstr>
      <vt:lpstr>Key findings</vt:lpstr>
      <vt:lpstr>Emissions Budget to Limit Global Warming to 2°C</vt:lpstr>
      <vt:lpstr>Near-term Policies to Limit Global Warming to 2°C</vt:lpstr>
      <vt:lpstr>Detailed findings</vt:lpstr>
      <vt:lpstr>PowerPoint Presentation</vt:lpstr>
      <vt:lpstr>PowerPoint Presentation</vt:lpstr>
      <vt:lpstr>Contribution of Low-Carbon Energy (Renewables, nuclear &amp; fossil fuels with CCS)</vt:lpstr>
      <vt:lpstr>Implications of Pledges to 2030 (Bertram et al)</vt:lpstr>
      <vt:lpstr>Stranded investments by Region (Johnson et al)</vt:lpstr>
      <vt:lpstr>The value of technology Mitigation costs of immediate action</vt:lpstr>
      <vt:lpstr>The value of technology Mitigation costs of delayed action</vt:lpstr>
      <vt:lpstr>Energy efficiency policies reduce mitigation costs</vt:lpstr>
      <vt:lpstr>Special Issue papers on delays to 2030: (Technological Forecasting and Social Change, 2014)</vt:lpstr>
      <vt:lpstr>AMPERE Scenarios Database  https://secure.iiasa.ac.at/web-apps/ene/AMPEREDB/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Nils Petermann</dc:creator>
  <cp:lastModifiedBy>Nils Petermann</cp:lastModifiedBy>
  <cp:revision>37</cp:revision>
  <dcterms:created xsi:type="dcterms:W3CDTF">2014-02-03T16:12:41Z</dcterms:created>
  <dcterms:modified xsi:type="dcterms:W3CDTF">2014-03-03T13:00:24Z</dcterms:modified>
</cp:coreProperties>
</file>